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64" r:id="rId4"/>
    <p:sldId id="275" r:id="rId5"/>
    <p:sldId id="276" r:id="rId6"/>
    <p:sldId id="258" r:id="rId7"/>
    <p:sldId id="260" r:id="rId8"/>
    <p:sldId id="261" r:id="rId9"/>
    <p:sldId id="262" r:id="rId10"/>
    <p:sldId id="290" r:id="rId11"/>
    <p:sldId id="289" r:id="rId12"/>
    <p:sldId id="291" r:id="rId13"/>
    <p:sldId id="292" r:id="rId14"/>
    <p:sldId id="263" r:id="rId15"/>
    <p:sldId id="288" r:id="rId16"/>
    <p:sldId id="293" r:id="rId17"/>
    <p:sldId id="273" r:id="rId18"/>
    <p:sldId id="265" r:id="rId19"/>
    <p:sldId id="266" r:id="rId20"/>
    <p:sldId id="267" r:id="rId21"/>
    <p:sldId id="268" r:id="rId22"/>
    <p:sldId id="269" r:id="rId23"/>
    <p:sldId id="274" r:id="rId24"/>
    <p:sldId id="278" r:id="rId25"/>
    <p:sldId id="271" r:id="rId26"/>
    <p:sldId id="272" r:id="rId27"/>
    <p:sldId id="277" r:id="rId28"/>
    <p:sldId id="279" r:id="rId29"/>
    <p:sldId id="283" r:id="rId30"/>
    <p:sldId id="282" r:id="rId31"/>
    <p:sldId id="294" r:id="rId32"/>
    <p:sldId id="295" r:id="rId33"/>
    <p:sldId id="296" r:id="rId34"/>
    <p:sldId id="297" r:id="rId35"/>
    <p:sldId id="286" r:id="rId36"/>
    <p:sldId id="285" r:id="rId37"/>
    <p:sldId id="281" r:id="rId38"/>
    <p:sldId id="280" r:id="rId39"/>
    <p:sldId id="284" r:id="rId40"/>
    <p:sldId id="287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82"/>
    <p:restoredTop sz="50000"/>
  </p:normalViewPr>
  <p:slideViewPr>
    <p:cSldViewPr snapToGrid="0" snapToObjects="1">
      <p:cViewPr>
        <p:scale>
          <a:sx n="50" d="100"/>
          <a:sy n="50" d="100"/>
        </p:scale>
        <p:origin x="91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92D8C-B0CA-FD4D-B123-8D9D326A991D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9B745-0CD4-484A-A7C6-25640F9AFD0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4420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544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7050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38814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1363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71046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69181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617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3114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7477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4148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681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94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2018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0352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A9B745-0CD4-484A-A7C6-25640F9AFD04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2730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3958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487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2890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0120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169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170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877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517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853B8-3055-1248-9837-781B51DDAB28}" type="datetimeFigureOut">
              <a:rPr kumimoji="1" lang="zh-CN" altLang="en-US" smtClean="0"/>
              <a:t>16/3/5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C3476-9B61-424A-849D-4E22EA961A2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744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zhihu.com/question/19951193" TargetMode="External"/><Relationship Id="rId3" Type="http://schemas.openxmlformats.org/officeDocument/2006/relationships/hyperlink" Target="http://www.zhangxinxu.com/wordpress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w3school.com.cn/cssref/pr_transform-origin.asp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chtml.com/values/textual/identifier.html" TargetMode="External"/><Relationship Id="rId4" Type="http://schemas.openxmlformats.org/officeDocument/2006/relationships/hyperlink" Target="http://www.w3chtml.com/css3/rules/@keyframes.html#dfn-syntax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64041" y="1524000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200" dirty="0" smtClean="0">
                <a:solidFill>
                  <a:schemeClr val="bg1"/>
                </a:solidFill>
              </a:rPr>
              <a:t>前端那些事儿</a:t>
            </a:r>
            <a:endParaRPr kumimoji="1" lang="zh-CN" altLang="en-US" sz="72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89094" y="5518121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作者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</a:rPr>
              <a:t>:</a:t>
            </a:r>
            <a:r>
              <a:rPr kumimoji="1" lang="zh-CN" altLang="en-US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</a:rPr>
              <a:t>sherlock221b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89051" y="5887453"/>
            <a:ext cx="3997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>
                <a:solidFill>
                  <a:schemeClr val="bg1"/>
                </a:solidFill>
              </a:rPr>
              <a:t>Github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</a:rPr>
              <a:t>:</a:t>
            </a:r>
            <a:r>
              <a:rPr kumimoji="1" lang="zh-CN" altLang="en-US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</a:rPr>
              <a:t>https://</a:t>
            </a:r>
            <a:r>
              <a:rPr kumimoji="1" lang="en-US" altLang="zh-CN" dirty="0" err="1" smtClean="0">
                <a:solidFill>
                  <a:schemeClr val="bg1"/>
                </a:solidFill>
              </a:rPr>
              <a:t>github.com</a:t>
            </a:r>
            <a:r>
              <a:rPr kumimoji="1" lang="en-US" altLang="zh-CN" dirty="0" smtClean="0">
                <a:solidFill>
                  <a:schemeClr val="bg1"/>
                </a:solidFill>
              </a:rPr>
              <a:t>/sherlock221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74800" y="939800"/>
            <a:ext cx="95032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当代移动端宠儿</a:t>
            </a:r>
            <a:r>
              <a:rPr kumimoji="1" lang="en-US" altLang="zh-CN" sz="6000" dirty="0" smtClean="0">
                <a:solidFill>
                  <a:schemeClr val="bg1"/>
                </a:solidFill>
              </a:rPr>
              <a:t>R</a:t>
            </a:r>
            <a:r>
              <a:rPr kumimoji="1" lang="en-US" altLang="zh-CN" sz="6000" dirty="0" smtClean="0">
                <a:solidFill>
                  <a:schemeClr val="bg1"/>
                </a:solidFill>
              </a:rPr>
              <a:t>eact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6000" dirty="0" smtClean="0">
                <a:solidFill>
                  <a:schemeClr val="bg1"/>
                </a:solidFill>
              </a:rPr>
              <a:t>Native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0592" y="2667000"/>
            <a:ext cx="991624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掌握了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react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和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之后 就可以构建一流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APP</a:t>
            </a:r>
            <a:endParaRPr kumimoji="1" lang="zh-CN" altLang="en-US" sz="4000" dirty="0" smtClean="0">
              <a:solidFill>
                <a:schemeClr val="bg1"/>
              </a:solidFill>
            </a:endParaRP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学习一次 编写任何平台</a:t>
            </a: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热更新</a:t>
            </a: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大厂很多项目落地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(fb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淘宝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,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天猫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)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32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10" y="0"/>
            <a:ext cx="10484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8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41800" y="177800"/>
            <a:ext cx="32816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性能对比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34" y="1193463"/>
            <a:ext cx="9677400" cy="539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41800" y="17780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代码复用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" y="1193463"/>
            <a:ext cx="10986052" cy="51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16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278634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node</a:t>
            </a:r>
            <a:r>
              <a:rPr lang="zh-CN" altLang="en-US" sz="6600" dirty="0" smtClean="0">
                <a:solidFill>
                  <a:schemeClr val="bg1"/>
                </a:solidFill>
              </a:rPr>
              <a:t>流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57913" y="2334332"/>
            <a:ext cx="83920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产品：游戏服务端，高并发下的产品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931" y="3398888"/>
            <a:ext cx="1394510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chrome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浏览器速度快 因为采用的是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Google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v8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引擎来解析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js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.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将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v8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引擎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包装下</a:t>
            </a: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用在非浏览器端的环境 比如服务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端就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有了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nodejs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endParaRPr kumimoji="1" lang="zh-CN" altLang="en-US" sz="2800" dirty="0" smtClean="0">
              <a:solidFill>
                <a:schemeClr val="bg1"/>
              </a:solidFill>
            </a:endParaRP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我们可以采用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node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来代替 现在服务端语言 比如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php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java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.net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来做服务端开发，因为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node</a:t>
            </a:r>
            <a:endParaRPr kumimoji="1" lang="zh-CN" altLang="en-US" sz="2800" dirty="0" smtClean="0">
              <a:solidFill>
                <a:schemeClr val="bg1"/>
              </a:solidFill>
            </a:endParaRP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采用的开发语言是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js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(es6)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所以前端可以很方便的学习掌握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.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47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373531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Node</a:t>
            </a:r>
            <a:r>
              <a:rPr lang="zh-CN" altLang="en-US" sz="6600" dirty="0" smtClean="0">
                <a:solidFill>
                  <a:schemeClr val="bg1"/>
                </a:solidFill>
              </a:rPr>
              <a:t>特点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46609" y="3124200"/>
            <a:ext cx="4519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单线程 异步 非阻塞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07" y="406400"/>
            <a:ext cx="11033193" cy="601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30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852943" y="869666"/>
            <a:ext cx="357020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最佳队友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69614" y="3033165"/>
            <a:ext cx="2351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产品经理 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43837" y="5002836"/>
            <a:ext cx="21884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UI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设计师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05991" y="3023094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后端程序员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32753" y="3023094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前端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39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401253" y="719886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smtClean="0">
                <a:solidFill>
                  <a:schemeClr val="bg1"/>
                </a:solidFill>
              </a:rPr>
              <a:t>快速成长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9468" y="1897372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刷视频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9468" y="2968052"/>
            <a:ext cx="112085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如果你是小白  刷下 慕课网的职业课程 作为入门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不是小白  请关照慕课网 和 极客学院这俩大</a:t>
            </a:r>
            <a:r>
              <a:rPr lang="en-US" altLang="zh-CN" sz="2800" dirty="0">
                <a:solidFill>
                  <a:schemeClr val="bg1"/>
                </a:solidFill>
              </a:rPr>
              <a:t>it</a:t>
            </a:r>
            <a:r>
              <a:rPr lang="zh-CN" altLang="en-US" sz="2800" dirty="0">
                <a:solidFill>
                  <a:schemeClr val="bg1"/>
                </a:solidFill>
              </a:rPr>
              <a:t>教育其它前端相关课程 </a:t>
            </a:r>
            <a:r>
              <a:rPr lang="zh-CN" altLang="en-US" sz="2800" dirty="0" smtClean="0">
                <a:solidFill>
                  <a:schemeClr val="bg1"/>
                </a:solidFill>
              </a:rPr>
              <a:t>，</a:t>
            </a: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也</a:t>
            </a:r>
            <a:r>
              <a:rPr lang="zh-CN" altLang="en-US" sz="2800" dirty="0">
                <a:solidFill>
                  <a:schemeClr val="bg1"/>
                </a:solidFill>
              </a:rPr>
              <a:t>能让你受益匪浅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91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81862" y="67455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 smtClean="0">
                <a:solidFill>
                  <a:schemeClr val="bg1"/>
                </a:solidFill>
              </a:rPr>
              <a:t>升级路线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4380" y="1756640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刷书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44380" y="2791518"/>
            <a:ext cx="1095781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书不在刷的多 一本经典足矣</a:t>
            </a: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Css</a:t>
            </a:r>
            <a:r>
              <a:rPr lang="en-US" altLang="zh-CN" sz="2800" dirty="0" smtClean="0">
                <a:solidFill>
                  <a:schemeClr val="bg1"/>
                </a:solidFill>
              </a:rPr>
              <a:t> :</a:t>
            </a:r>
            <a:r>
              <a:rPr lang="zh-CN" altLang="en-US" sz="2800" dirty="0" smtClean="0">
                <a:solidFill>
                  <a:schemeClr val="bg1"/>
                </a:solidFill>
              </a:rPr>
              <a:t>    图解</a:t>
            </a:r>
            <a:r>
              <a:rPr lang="en-US" altLang="zh-CN" sz="2800" dirty="0">
                <a:solidFill>
                  <a:schemeClr val="bg1"/>
                </a:solidFill>
              </a:rPr>
              <a:t>CSS3:</a:t>
            </a:r>
            <a:r>
              <a:rPr lang="zh-CN" altLang="en-US" sz="2800" dirty="0">
                <a:solidFill>
                  <a:schemeClr val="bg1"/>
                </a:solidFill>
              </a:rPr>
              <a:t>核心技术与案例实战</a:t>
            </a:r>
            <a:r>
              <a:rPr lang="en-US" altLang="zh-CN" sz="2800" dirty="0">
                <a:solidFill>
                  <a:schemeClr val="bg1"/>
                </a:solidFill>
              </a:rPr>
              <a:t>(</a:t>
            </a:r>
            <a:r>
              <a:rPr lang="zh-CN" altLang="en-US" sz="2800" dirty="0">
                <a:solidFill>
                  <a:schemeClr val="bg1"/>
                </a:solidFill>
              </a:rPr>
              <a:t>大漠</a:t>
            </a:r>
            <a:r>
              <a:rPr lang="en-US" altLang="zh-CN" sz="28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CN" sz="2800" dirty="0" err="1" smtClean="0">
                <a:solidFill>
                  <a:schemeClr val="bg1"/>
                </a:solidFill>
              </a:rPr>
              <a:t>Js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 smtClean="0">
                <a:solidFill>
                  <a:schemeClr val="bg1"/>
                </a:solidFill>
              </a:rPr>
              <a:t>        </a:t>
            </a:r>
            <a:r>
              <a:rPr lang="en-US" altLang="zh-CN" sz="2800" dirty="0" err="1">
                <a:solidFill>
                  <a:schemeClr val="bg1"/>
                </a:solidFill>
              </a:rPr>
              <a:t>javascript</a:t>
            </a:r>
            <a:r>
              <a:rPr lang="zh-CN" altLang="en-US" sz="2800" dirty="0">
                <a:solidFill>
                  <a:schemeClr val="bg1"/>
                </a:solidFill>
              </a:rPr>
              <a:t>权威指南 </a:t>
            </a:r>
          </a:p>
          <a:p>
            <a:r>
              <a:rPr lang="hu-HU" altLang="zh-CN" sz="2800" dirty="0">
                <a:solidFill>
                  <a:schemeClr val="bg1"/>
                </a:solidFill>
              </a:rPr>
              <a:t>            </a:t>
            </a:r>
            <a:r>
              <a:rPr lang="hu-HU" altLang="zh-CN" sz="2800" dirty="0" err="1" smtClean="0">
                <a:solidFill>
                  <a:schemeClr val="bg1"/>
                </a:solidFill>
              </a:rPr>
              <a:t>javascript</a:t>
            </a:r>
            <a:r>
              <a:rPr lang="zh-CN" altLang="hu-HU" sz="2800" dirty="0">
                <a:solidFill>
                  <a:schemeClr val="bg1"/>
                </a:solidFill>
              </a:rPr>
              <a:t>设计模式</a:t>
            </a:r>
          </a:p>
          <a:p>
            <a:endParaRPr lang="zh-CN" altLang="en-US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框架部分根据你当下工作需求选择</a:t>
            </a:r>
          </a:p>
          <a:p>
            <a:r>
              <a:rPr lang="zh-CN" altLang="nl-NL" sz="2800" dirty="0">
                <a:solidFill>
                  <a:schemeClr val="bg1"/>
                </a:solidFill>
              </a:rPr>
              <a:t>框架方面 ： 锋利的</a:t>
            </a:r>
            <a:r>
              <a:rPr lang="nl-NL" altLang="zh-CN" sz="2800" dirty="0">
                <a:solidFill>
                  <a:schemeClr val="bg1"/>
                </a:solidFill>
              </a:rPr>
              <a:t>query</a:t>
            </a:r>
            <a:r>
              <a:rPr lang="zh-CN" altLang="nl-NL" sz="2800" dirty="0">
                <a:solidFill>
                  <a:schemeClr val="bg1"/>
                </a:solidFill>
              </a:rPr>
              <a:t>，</a:t>
            </a:r>
            <a:r>
              <a:rPr lang="zh-CN" altLang="nl-NL" sz="2800" b="1" dirty="0">
                <a:solidFill>
                  <a:schemeClr val="bg1"/>
                </a:solidFill>
              </a:rPr>
              <a:t>深入理解</a:t>
            </a:r>
            <a:r>
              <a:rPr lang="nl-NL" altLang="zh-CN" sz="2800" b="1" dirty="0">
                <a:solidFill>
                  <a:schemeClr val="bg1"/>
                </a:solidFill>
              </a:rPr>
              <a:t>Bootstrap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76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69897" y="1129435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职业角色背景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68296" y="2970437"/>
            <a:ext cx="860451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web</a:t>
            </a:r>
            <a:r>
              <a:rPr lang="zh-CN" altLang="en-US" sz="3200" dirty="0" smtClean="0">
                <a:solidFill>
                  <a:schemeClr val="bg1"/>
                </a:solidFill>
              </a:rPr>
              <a:t>前端工程师起源于</a:t>
            </a:r>
            <a:r>
              <a:rPr lang="en-US" altLang="zh-CN" sz="3200" dirty="0" smtClean="0">
                <a:solidFill>
                  <a:schemeClr val="bg1"/>
                </a:solidFill>
              </a:rPr>
              <a:t>2005</a:t>
            </a:r>
            <a:r>
              <a:rPr lang="zh-CN" altLang="en-US" sz="3200" dirty="0" smtClean="0">
                <a:solidFill>
                  <a:schemeClr val="bg1"/>
                </a:solidFill>
              </a:rPr>
              <a:t>年。是从美工演变而来的。</a:t>
            </a:r>
            <a:r>
              <a:rPr lang="en-US" altLang="zh-CN" sz="3200" dirty="0" smtClean="0">
                <a:solidFill>
                  <a:schemeClr val="bg1"/>
                </a:solidFill>
              </a:rPr>
              <a:t>Web1.0</a:t>
            </a:r>
            <a:r>
              <a:rPr lang="zh-CN" altLang="en-US" sz="3200" dirty="0" smtClean="0">
                <a:solidFill>
                  <a:schemeClr val="bg1"/>
                </a:solidFill>
              </a:rPr>
              <a:t>时代 网站内容主要是静态 用户主要浏览阅读为主</a:t>
            </a:r>
            <a:r>
              <a:rPr lang="en-US" altLang="zh-CN" sz="3200" dirty="0" smtClean="0">
                <a:solidFill>
                  <a:schemeClr val="bg1"/>
                </a:solidFill>
              </a:rPr>
              <a:t>.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</a:rPr>
              <a:t>2005</a:t>
            </a:r>
            <a:r>
              <a:rPr lang="zh-CN" altLang="en-US" sz="3200" dirty="0" smtClean="0">
                <a:solidFill>
                  <a:schemeClr val="bg1"/>
                </a:solidFill>
              </a:rPr>
              <a:t>年后</a:t>
            </a:r>
            <a:r>
              <a:rPr lang="en-US" altLang="zh-CN" sz="3200" dirty="0" smtClean="0">
                <a:solidFill>
                  <a:schemeClr val="bg1"/>
                </a:solidFill>
              </a:rPr>
              <a:t>web2.0</a:t>
            </a:r>
            <a:r>
              <a:rPr lang="zh-CN" altLang="en-US" sz="3200" dirty="0" smtClean="0">
                <a:solidFill>
                  <a:schemeClr val="bg1"/>
                </a:solidFill>
              </a:rPr>
              <a:t>时代兴起 网页</a:t>
            </a:r>
            <a:r>
              <a:rPr lang="zh-CN" altLang="en-US" sz="3200" dirty="0">
                <a:solidFill>
                  <a:schemeClr val="bg1"/>
                </a:solidFill>
              </a:rPr>
              <a:t>不再只是承载单一的文字和图片，各种富媒体让网页的内容更加生动，网页</a:t>
            </a:r>
            <a:r>
              <a:rPr lang="zh-CN" altLang="en-US" sz="3200" dirty="0"/>
              <a:t>上软件化的交互形式为用户提供了更好的使用体验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80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66872" y="644576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 smtClean="0">
                <a:solidFill>
                  <a:schemeClr val="bg1"/>
                </a:solidFill>
              </a:rPr>
              <a:t>升级路线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9429" y="1593301"/>
            <a:ext cx="16065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刷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Blog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5293" y="2521455"/>
            <a:ext cx="109578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有事没事在上下班途中打开刷</a:t>
            </a:r>
            <a:r>
              <a:rPr lang="zh-CN" altLang="en-US" sz="2800" dirty="0" smtClean="0">
                <a:solidFill>
                  <a:schemeClr val="bg1"/>
                </a:solidFill>
              </a:rPr>
              <a:t>一下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企业博客 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淘宝，腾讯 </a:t>
            </a:r>
            <a:r>
              <a:rPr lang="en-US" altLang="zh-CN" sz="2800" dirty="0">
                <a:solidFill>
                  <a:schemeClr val="bg1"/>
                </a:solidFill>
              </a:rPr>
              <a:t>360 </a:t>
            </a:r>
            <a:r>
              <a:rPr lang="zh-CN" altLang="en-US" sz="2800" dirty="0">
                <a:solidFill>
                  <a:schemeClr val="bg1"/>
                </a:solidFill>
              </a:rPr>
              <a:t>网易 百度 搜狐 携程 等等</a:t>
            </a:r>
          </a:p>
          <a:p>
            <a:r>
              <a:rPr lang="en-US" altLang="zh-CN" sz="2800" dirty="0">
                <a:solidFill>
                  <a:schemeClr val="bg1"/>
                </a:solidFill>
                <a:hlinkClick r:id="rId2"/>
              </a:rPr>
              <a:t>http://www.zhihu.com/question/19951193 </a:t>
            </a:r>
            <a:endParaRPr lang="zh-CN" altLang="en-US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个人博客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个人极力推荐 张鑫旭这个博客 深度</a:t>
            </a:r>
            <a:r>
              <a:rPr lang="en-US" altLang="zh-CN" sz="2800" dirty="0">
                <a:solidFill>
                  <a:schemeClr val="bg1"/>
                </a:solidFill>
              </a:rPr>
              <a:t>+</a:t>
            </a:r>
            <a:r>
              <a:rPr lang="zh-CN" altLang="en-US" sz="2800" dirty="0">
                <a:solidFill>
                  <a:schemeClr val="bg1"/>
                </a:solidFill>
              </a:rPr>
              <a:t>内涵</a:t>
            </a:r>
          </a:p>
          <a:p>
            <a:r>
              <a:rPr lang="en-US" altLang="zh-CN" sz="2800" dirty="0">
                <a:solidFill>
                  <a:schemeClr val="bg1"/>
                </a:solidFill>
                <a:hlinkClick r:id="rId3"/>
              </a:rPr>
              <a:t>http://www.zhangxinxu.com/wordpress/  </a:t>
            </a: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都</a:t>
            </a:r>
            <a:r>
              <a:rPr lang="zh-CN" altLang="en-US" sz="2800" dirty="0">
                <a:solidFill>
                  <a:schemeClr val="bg1"/>
                </a:solidFill>
              </a:rPr>
              <a:t>可以在百度上面找到相关</a:t>
            </a:r>
            <a:r>
              <a:rPr lang="zh-CN" altLang="en-US" sz="2800" dirty="0" smtClean="0">
                <a:solidFill>
                  <a:schemeClr val="bg1"/>
                </a:solidFill>
              </a:rPr>
              <a:t>博客关注</a:t>
            </a:r>
            <a:endParaRPr lang="zh-CN" altLang="en-US" sz="2800" dirty="0">
              <a:solidFill>
                <a:schemeClr val="bg1"/>
              </a:solidFill>
            </a:endParaRPr>
          </a:p>
          <a:p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80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81862" y="67455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 smtClean="0">
                <a:solidFill>
                  <a:schemeClr val="bg1"/>
                </a:solidFill>
              </a:rPr>
              <a:t>升级路线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4380" y="1756640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刷项目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44380" y="2791518"/>
            <a:ext cx="109578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不放过</a:t>
            </a:r>
            <a:r>
              <a:rPr lang="zh-CN" altLang="en-US" sz="2800" dirty="0" smtClean="0">
                <a:solidFill>
                  <a:schemeClr val="bg1"/>
                </a:solidFill>
              </a:rPr>
              <a:t>任何动手写项目</a:t>
            </a:r>
            <a:r>
              <a:rPr lang="zh-CN" altLang="en-US" sz="2800" dirty="0">
                <a:solidFill>
                  <a:schemeClr val="bg1"/>
                </a:solidFill>
              </a:rPr>
              <a:t>的机会 充分将自己学到的技术用于实践 做到最快落地。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这样才能真正理解领悟知识</a:t>
            </a:r>
          </a:p>
        </p:txBody>
      </p:sp>
    </p:spTree>
    <p:extLst>
      <p:ext uri="{BB962C8B-B14F-4D97-AF65-F5344CB8AC3E}">
        <p14:creationId xmlns:p14="http://schemas.microsoft.com/office/powerpoint/2010/main" val="199601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81862" y="67455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 smtClean="0">
                <a:solidFill>
                  <a:schemeClr val="bg1"/>
                </a:solidFill>
              </a:rPr>
              <a:t>升级路线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4380" y="1756640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刷社区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44380" y="2791518"/>
            <a:ext cx="109578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注册一个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github</a:t>
            </a:r>
            <a:r>
              <a:rPr lang="zh-CN" altLang="en-US" sz="2800" dirty="0" smtClean="0">
                <a:solidFill>
                  <a:schemeClr val="bg1"/>
                </a:solidFill>
              </a:rPr>
              <a:t>账号 当你项目需要使用某个功能 请先去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github</a:t>
            </a:r>
            <a:r>
              <a:rPr lang="zh-CN" altLang="en-US" sz="2800" dirty="0" smtClean="0">
                <a:solidFill>
                  <a:schemeClr val="bg1"/>
                </a:solidFill>
              </a:rPr>
              <a:t>上面查找是已经有现成的组件 不要重复造车轮子</a:t>
            </a:r>
          </a:p>
        </p:txBody>
      </p:sp>
    </p:spTree>
    <p:extLst>
      <p:ext uri="{BB962C8B-B14F-4D97-AF65-F5344CB8AC3E}">
        <p14:creationId xmlns:p14="http://schemas.microsoft.com/office/powerpoint/2010/main" val="37496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944380" y="175664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</a:rPr>
              <a:t>贡献代码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44380" y="2791518"/>
            <a:ext cx="1095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找到研究方向 向社区贡献代码 成为开源作者 造福全人类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824025" y="11394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912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040409" y="2590632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</a:rPr>
              <a:t>前端的工程化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824025" y="11394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399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72984" y="904290"/>
            <a:ext cx="554869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神器</a:t>
            </a:r>
            <a:r>
              <a:rPr lang="en-US" altLang="zh-CN" sz="6600" dirty="0" err="1" smtClean="0">
                <a:solidFill>
                  <a:schemeClr val="bg1"/>
                </a:solidFill>
              </a:rPr>
              <a:t>WebStorm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72984" y="2415410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代码</a:t>
            </a:r>
            <a:r>
              <a:rPr lang="zh-CN" altLang="en-US" sz="3200" dirty="0">
                <a:solidFill>
                  <a:schemeClr val="bg1"/>
                </a:solidFill>
              </a:rPr>
              <a:t>联想、格式化功能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72984" y="3003200"/>
            <a:ext cx="4953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</a:rPr>
              <a:t>svn</a:t>
            </a:r>
            <a:r>
              <a:rPr lang="zh-CN" altLang="en-US" sz="3200" dirty="0">
                <a:solidFill>
                  <a:schemeClr val="bg1"/>
                </a:solidFill>
              </a:rPr>
              <a:t>、</a:t>
            </a:r>
            <a:r>
              <a:rPr lang="en-US" altLang="zh-CN" sz="3200" dirty="0" err="1">
                <a:solidFill>
                  <a:schemeClr val="bg1"/>
                </a:solidFill>
              </a:rPr>
              <a:t>git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等版本工具的</a:t>
            </a:r>
            <a:r>
              <a:rPr lang="zh-CN" altLang="en-US" sz="3200" dirty="0" smtClean="0">
                <a:solidFill>
                  <a:schemeClr val="bg1"/>
                </a:solidFill>
              </a:rPr>
              <a:t>支持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072984" y="3590990"/>
            <a:ext cx="6312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</a:rPr>
              <a:t>nodejs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最好的开发工具，没有之一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72984" y="4178780"/>
            <a:ext cx="47916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solidFill>
                  <a:schemeClr val="bg1"/>
                </a:solidFill>
              </a:rPr>
              <a:t>扩展性强大 任意插件集成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72984" y="4766570"/>
            <a:ext cx="52517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不断的集成优秀先进的技术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072984" y="5389205"/>
            <a:ext cx="42330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solidFill>
                  <a:schemeClr val="bg1"/>
                </a:solidFill>
              </a:rPr>
              <a:t>可定制的</a:t>
            </a:r>
            <a:r>
              <a:rPr kumimoji="1" lang="en-US" altLang="zh-CN" sz="3200" dirty="0" smtClean="0">
                <a:solidFill>
                  <a:schemeClr val="bg1"/>
                </a:solidFill>
              </a:rPr>
              <a:t>code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3200" dirty="0" smtClean="0">
                <a:solidFill>
                  <a:schemeClr val="bg1"/>
                </a:solidFill>
              </a:rPr>
              <a:t>template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65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072984" y="904290"/>
            <a:ext cx="619682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调试工具</a:t>
            </a:r>
            <a:r>
              <a:rPr lang="en-US" altLang="zh-CN" sz="6600" dirty="0" smtClean="0">
                <a:solidFill>
                  <a:schemeClr val="bg1"/>
                </a:solidFill>
              </a:rPr>
              <a:t>chrome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56357" y="2853945"/>
            <a:ext cx="4030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Chrome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3200" dirty="0" err="1" smtClean="0">
                <a:solidFill>
                  <a:schemeClr val="bg1"/>
                </a:solidFill>
              </a:rPr>
              <a:t>dev</a:t>
            </a:r>
            <a:r>
              <a:rPr lang="zh-CN" altLang="en-US" sz="3200" dirty="0" smtClean="0">
                <a:solidFill>
                  <a:schemeClr val="bg1"/>
                </a:solidFill>
              </a:rPr>
              <a:t> 异常强大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92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38600" y="635000"/>
            <a:ext cx="44823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 err="1" smtClean="0">
                <a:solidFill>
                  <a:schemeClr val="bg1"/>
                </a:solidFill>
              </a:rPr>
              <a:t>css</a:t>
            </a:r>
            <a:r>
              <a:rPr kumimoji="1" lang="zh-CN" altLang="en-US" sz="5400" dirty="0" smtClean="0">
                <a:solidFill>
                  <a:schemeClr val="bg1"/>
                </a:solidFill>
              </a:rPr>
              <a:t>预处理工具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07978" y="2329477"/>
            <a:ext cx="864531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 smtClean="0">
                <a:solidFill>
                  <a:schemeClr val="bg1"/>
                </a:solidFill>
              </a:rPr>
              <a:t>为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css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附加编程语言的特性</a:t>
            </a:r>
          </a:p>
          <a:p>
            <a:endParaRPr kumimoji="1" lang="zh-CN" altLang="en-US" sz="3200" dirty="0" smtClean="0">
              <a:solidFill>
                <a:schemeClr val="bg1"/>
              </a:solidFill>
            </a:endParaRP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1.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模块化</a:t>
            </a:r>
            <a:r>
              <a:rPr kumimoji="1" lang="en-US" altLang="zh-CN" sz="3200" dirty="0" err="1" smtClean="0">
                <a:solidFill>
                  <a:schemeClr val="bg1"/>
                </a:solidFill>
              </a:rPr>
              <a:t>css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方便协作维护</a:t>
            </a:r>
            <a:endParaRPr kumimoji="1" lang="zh-CN" altLang="en-US" sz="3200" dirty="0">
              <a:solidFill>
                <a:schemeClr val="bg1"/>
              </a:solidFill>
            </a:endParaRP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2.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解决代码冗余</a:t>
            </a: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3.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一些</a:t>
            </a:r>
            <a:r>
              <a:rPr kumimoji="1" lang="en-US" altLang="zh-CN" sz="3200" dirty="0" err="1" smtClean="0">
                <a:solidFill>
                  <a:schemeClr val="bg1"/>
                </a:solidFill>
              </a:rPr>
              <a:t>js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的功能我们可以用预处理器轻松解决掉</a:t>
            </a:r>
            <a:endParaRPr kumimoji="1" lang="zh-CN" altLang="en-US" sz="3200" dirty="0">
              <a:solidFill>
                <a:schemeClr val="bg1"/>
              </a:solidFill>
            </a:endParaRPr>
          </a:p>
          <a:p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2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46400" y="762000"/>
            <a:ext cx="6305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dirty="0" smtClean="0">
                <a:solidFill>
                  <a:schemeClr val="bg1"/>
                </a:solidFill>
              </a:rPr>
              <a:t>工程化银弹 </a:t>
            </a:r>
            <a:r>
              <a:rPr kumimoji="1" lang="en-US" altLang="zh-CN" sz="5400" dirty="0" err="1" smtClean="0">
                <a:solidFill>
                  <a:schemeClr val="bg1"/>
                </a:solidFill>
              </a:rPr>
              <a:t>webpack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03178" y="2177077"/>
            <a:ext cx="9187002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 err="1" smtClean="0">
                <a:solidFill>
                  <a:schemeClr val="bg1"/>
                </a:solidFill>
              </a:rPr>
              <a:t>Webpack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认为万物皆模块 </a:t>
            </a:r>
          </a:p>
          <a:p>
            <a:pPr marL="514350" indent="-514350">
              <a:buAutoNum type="arabicPeriod"/>
            </a:pPr>
            <a:r>
              <a:rPr lang="en-US" altLang="zh-CN" sz="3200" dirty="0" err="1" smtClean="0">
                <a:solidFill>
                  <a:schemeClr val="bg1"/>
                </a:solidFill>
              </a:rPr>
              <a:t>webpack</a:t>
            </a:r>
            <a:r>
              <a:rPr lang="en-US" altLang="zh-CN" sz="3200" dirty="0" smtClean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是以 </a:t>
            </a:r>
            <a:r>
              <a:rPr lang="en-US" altLang="zh-CN" sz="3200" dirty="0" err="1">
                <a:solidFill>
                  <a:schemeClr val="bg1"/>
                </a:solidFill>
              </a:rPr>
              <a:t>commonJS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zh-CN" altLang="en-US" sz="3200" dirty="0">
                <a:solidFill>
                  <a:schemeClr val="bg1"/>
                </a:solidFill>
              </a:rPr>
              <a:t>的形式来书写脚本滴</a:t>
            </a:r>
            <a:r>
              <a:rPr lang="zh-CN" altLang="en-US" sz="3200" dirty="0" smtClean="0">
                <a:solidFill>
                  <a:schemeClr val="bg1"/>
                </a:solidFill>
              </a:rPr>
              <a:t>，</a:t>
            </a: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但</a:t>
            </a:r>
            <a:r>
              <a:rPr lang="zh-CN" altLang="en-US" sz="3200" dirty="0">
                <a:solidFill>
                  <a:schemeClr val="bg1"/>
                </a:solidFill>
              </a:rPr>
              <a:t>对 </a:t>
            </a:r>
            <a:r>
              <a:rPr lang="en-US" altLang="zh-CN" sz="3200" dirty="0">
                <a:solidFill>
                  <a:schemeClr val="bg1"/>
                </a:solidFill>
              </a:rPr>
              <a:t>AMD/CMD </a:t>
            </a:r>
            <a:r>
              <a:rPr lang="zh-CN" altLang="en-US" sz="3200" dirty="0">
                <a:solidFill>
                  <a:schemeClr val="bg1"/>
                </a:solidFill>
              </a:rPr>
              <a:t>的支持也很全面，方便旧项目</a:t>
            </a:r>
            <a:r>
              <a:rPr lang="zh-CN" altLang="en-US" sz="3200" dirty="0" smtClean="0">
                <a:solidFill>
                  <a:schemeClr val="bg1"/>
                </a:solidFill>
              </a:rPr>
              <a:t>进行</a:t>
            </a: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代码迁移</a:t>
            </a: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2.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合并压缩混淆 轻松完成 </a:t>
            </a: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3.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扩展性强 插件机制完整 </a:t>
            </a:r>
          </a:p>
          <a:p>
            <a:r>
              <a:rPr kumimoji="1" lang="en-US" altLang="zh-CN" sz="3200" dirty="0" smtClean="0">
                <a:solidFill>
                  <a:schemeClr val="bg1"/>
                </a:solidFill>
              </a:rPr>
              <a:t>4.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 和</a:t>
            </a:r>
            <a:r>
              <a:rPr kumimoji="1" lang="en-US" altLang="zh-CN" sz="3200" dirty="0" smtClean="0">
                <a:solidFill>
                  <a:schemeClr val="bg1"/>
                </a:solidFill>
              </a:rPr>
              <a:t>react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最好搭配</a:t>
            </a: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1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94200" y="292100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smtClean="0">
                <a:solidFill>
                  <a:schemeClr val="bg1"/>
                </a:solidFill>
              </a:rPr>
              <a:t>语言和特性</a:t>
            </a:r>
            <a:endParaRPr kumimoji="1" lang="zh-CN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6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95713" y="608800"/>
            <a:ext cx="610936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一代补丁一代神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15358" y="1898474"/>
            <a:ext cx="26260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1.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石器时代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51220" y="2835113"/>
            <a:ext cx="27414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2.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青铜 时代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699942" y="3793379"/>
            <a:ext cx="2856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3.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白银 时代 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815358" y="4751645"/>
            <a:ext cx="27414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4.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黄金时代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41398" y="2969716"/>
            <a:ext cx="1053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chemeClr val="bg1"/>
                </a:solidFill>
              </a:rPr>
              <a:t>J</a:t>
            </a:r>
            <a:r>
              <a:rPr kumimoji="1" lang="en-US" altLang="zh-CN" sz="2400" dirty="0">
                <a:solidFill>
                  <a:schemeClr val="bg1"/>
                </a:solidFill>
              </a:rPr>
              <a:t>Q</a:t>
            </a:r>
            <a:r>
              <a:rPr kumimoji="1" lang="en-US" altLang="zh-CN" sz="2400" dirty="0" smtClean="0">
                <a:solidFill>
                  <a:schemeClr val="bg1"/>
                </a:solidFill>
              </a:rPr>
              <a:t>uery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77260" y="3913171"/>
            <a:ext cx="1156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A</a:t>
            </a:r>
            <a:r>
              <a:rPr kumimoji="1" lang="en-US" altLang="zh-CN" sz="2400" dirty="0" smtClean="0">
                <a:solidFill>
                  <a:schemeClr val="bg1"/>
                </a:solidFill>
              </a:rPr>
              <a:t>ngular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44357" y="4874755"/>
            <a:ext cx="821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chemeClr val="bg1"/>
                </a:solidFill>
              </a:rPr>
              <a:t>react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650396" y="2135401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原生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3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216565" y="667434"/>
            <a:ext cx="53543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Html5</a:t>
            </a:r>
            <a:r>
              <a:rPr kumimoji="1" lang="zh-CN" altLang="en-US" sz="6000" dirty="0">
                <a:solidFill>
                  <a:schemeClr val="bg1"/>
                </a:solidFill>
              </a:rPr>
              <a:t> 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常用特性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19400" y="2489200"/>
            <a:ext cx="416652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kumimoji="1" lang="zh-CN" altLang="en-US" sz="3600" dirty="0" smtClean="0">
                <a:solidFill>
                  <a:schemeClr val="bg1"/>
                </a:solidFill>
              </a:rPr>
              <a:t>语义化标签</a:t>
            </a:r>
          </a:p>
          <a:p>
            <a:pPr marL="742950" indent="-742950">
              <a:buAutoNum type="arabicPeriod"/>
            </a:pPr>
            <a:r>
              <a:rPr kumimoji="1" lang="zh-CN" altLang="en-US" sz="3600" dirty="0" smtClean="0">
                <a:solidFill>
                  <a:schemeClr val="bg1"/>
                </a:solidFill>
              </a:rPr>
              <a:t>本地存储</a:t>
            </a:r>
          </a:p>
          <a:p>
            <a:pPr marL="742950" indent="-742950">
              <a:buAutoNum type="arabicPeriod"/>
            </a:pPr>
            <a:r>
              <a:rPr kumimoji="1" lang="zh-CN" altLang="en-US" sz="3600" dirty="0" smtClean="0">
                <a:solidFill>
                  <a:schemeClr val="bg1"/>
                </a:solidFill>
              </a:rPr>
              <a:t>服务器推送技术</a:t>
            </a:r>
          </a:p>
          <a:p>
            <a:pPr marL="742950" indent="-742950">
              <a:buAutoNum type="arabicPeriod"/>
            </a:pPr>
            <a:r>
              <a:rPr kumimoji="1" lang="en-US" altLang="zh-CN" sz="3600" dirty="0" err="1" smtClean="0">
                <a:solidFill>
                  <a:schemeClr val="bg1"/>
                </a:solidFill>
              </a:rPr>
              <a:t>Cors</a:t>
            </a:r>
            <a:endParaRPr kumimoji="1" lang="zh-CN" altLang="en-US" sz="3600" dirty="0" smtClean="0">
              <a:solidFill>
                <a:schemeClr val="bg1"/>
              </a:solidFill>
            </a:endParaRPr>
          </a:p>
          <a:p>
            <a:pPr marL="742950" indent="-742950">
              <a:buAutoNum type="arabicPeriod"/>
            </a:pPr>
            <a:r>
              <a:rPr kumimoji="1" lang="zh-CN" altLang="en-US" sz="3600" dirty="0" smtClean="0">
                <a:solidFill>
                  <a:schemeClr val="bg1"/>
                </a:solidFill>
              </a:rPr>
              <a:t>表单增强</a:t>
            </a:r>
          </a:p>
          <a:p>
            <a:pPr marL="742950" indent="-742950">
              <a:buAutoNum type="arabicPeriod"/>
            </a:pPr>
            <a:r>
              <a:rPr kumimoji="1" lang="zh-CN" altLang="en-US" sz="3600" dirty="0" smtClean="0">
                <a:solidFill>
                  <a:schemeClr val="bg1"/>
                </a:solidFill>
              </a:rPr>
              <a:t>多媒体技术</a:t>
            </a: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79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0" y="0"/>
            <a:ext cx="8966200" cy="661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19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95800" y="78740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本地存储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82800" y="2235200"/>
            <a:ext cx="61996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chemeClr val="bg1"/>
                </a:solidFill>
              </a:rPr>
              <a:t>Cookie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  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4k</a:t>
            </a:r>
            <a:endParaRPr kumimoji="1" lang="zh-CN" altLang="en-US" sz="3600" dirty="0" smtClean="0">
              <a:solidFill>
                <a:schemeClr val="bg1"/>
              </a:solidFill>
            </a:endParaRPr>
          </a:p>
          <a:p>
            <a:r>
              <a:rPr kumimoji="1" lang="en-US" altLang="zh-CN" sz="3600" dirty="0" err="1" smtClean="0">
                <a:solidFill>
                  <a:schemeClr val="bg1"/>
                </a:solidFill>
              </a:rPr>
              <a:t>localStorage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&amp;&amp;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sessionStorage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</a:t>
            </a: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离线缓存</a:t>
            </a:r>
          </a:p>
          <a:p>
            <a:r>
              <a:rPr kumimoji="1" lang="en-US" altLang="zh-CN" sz="3600" dirty="0" err="1" smtClean="0">
                <a:solidFill>
                  <a:schemeClr val="bg1"/>
                </a:solidFill>
              </a:rPr>
              <a:t>Websql</a:t>
            </a: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83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95800" y="787400"/>
            <a:ext cx="26224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err="1" smtClean="0">
                <a:solidFill>
                  <a:schemeClr val="bg1"/>
                </a:solidFill>
              </a:rPr>
              <a:t>websocket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17800" y="2921000"/>
            <a:ext cx="7009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 smtClean="0">
                <a:solidFill>
                  <a:schemeClr val="bg1"/>
                </a:solidFill>
              </a:rPr>
              <a:t>服务端与客户端长连接 持续通信</a:t>
            </a: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27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86200" y="787400"/>
            <a:ext cx="51421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</a:rPr>
              <a:t>CORS(</a:t>
            </a:r>
            <a:r>
              <a:rPr lang="zh-CN" altLang="en-US" sz="4400" b="1" dirty="0">
                <a:solidFill>
                  <a:schemeClr val="bg1"/>
                </a:solidFill>
              </a:rPr>
              <a:t>跨域资源共享</a:t>
            </a:r>
            <a:r>
              <a:rPr lang="en-US" altLang="zh-CN" sz="4400" dirty="0" smtClean="0">
                <a:solidFill>
                  <a:schemeClr val="bg1"/>
                </a:solidFill>
              </a:rPr>
              <a:t>)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0801" y="2997200"/>
            <a:ext cx="11092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  以前要实现跨域访问，可以通过</a:t>
            </a:r>
            <a:r>
              <a:rPr lang="en-US" altLang="zh-CN" sz="3600" dirty="0">
                <a:solidFill>
                  <a:schemeClr val="bg1"/>
                </a:solidFill>
              </a:rPr>
              <a:t>JSONP</a:t>
            </a:r>
            <a:r>
              <a:rPr lang="zh-CN" altLang="en-US" sz="3600" dirty="0">
                <a:solidFill>
                  <a:schemeClr val="bg1"/>
                </a:solidFill>
              </a:rPr>
              <a:t>、</a:t>
            </a:r>
            <a:r>
              <a:rPr lang="en-US" altLang="zh-CN" sz="3600" dirty="0">
                <a:solidFill>
                  <a:schemeClr val="bg1"/>
                </a:solidFill>
              </a:rPr>
              <a:t>Flash</a:t>
            </a:r>
            <a:r>
              <a:rPr lang="zh-CN" altLang="en-US" sz="3600" dirty="0" smtClean="0">
                <a:solidFill>
                  <a:schemeClr val="bg1"/>
                </a:solidFill>
              </a:rPr>
              <a:t>或者</a:t>
            </a:r>
          </a:p>
          <a:p>
            <a:r>
              <a:rPr lang="zh-CN" altLang="en-US" sz="3600" dirty="0">
                <a:solidFill>
                  <a:schemeClr val="bg1"/>
                </a:solidFill>
              </a:rPr>
              <a:t> </a:t>
            </a:r>
            <a:r>
              <a:rPr lang="zh-CN" altLang="en-US" sz="3600" dirty="0" smtClean="0">
                <a:solidFill>
                  <a:schemeClr val="bg1"/>
                </a:solidFill>
              </a:rPr>
              <a:t> 服务器</a:t>
            </a:r>
            <a:r>
              <a:rPr lang="zh-CN" altLang="en-US" sz="3600" dirty="0">
                <a:solidFill>
                  <a:schemeClr val="bg1"/>
                </a:solidFill>
              </a:rPr>
              <a:t>中转的方式来实现，但是现在我们有了</a:t>
            </a:r>
            <a:r>
              <a:rPr lang="en-US" altLang="zh-CN" sz="3600" dirty="0">
                <a:solidFill>
                  <a:schemeClr val="bg1"/>
                </a:solidFill>
              </a:rPr>
              <a:t>CORS</a:t>
            </a:r>
            <a:r>
              <a:rPr lang="zh-CN" altLang="en-US" sz="3600" dirty="0">
                <a:solidFill>
                  <a:schemeClr val="bg1"/>
                </a:solidFill>
              </a:rPr>
              <a:t>。</a:t>
            </a:r>
            <a:endParaRPr kumimoji="1"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35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308765" y="743634"/>
            <a:ext cx="33009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Css3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 变换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46200" y="2260600"/>
            <a:ext cx="100335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Transform</a:t>
            </a:r>
            <a:r>
              <a:rPr lang="zh-CN" altLang="en-US" sz="3200" dirty="0" smtClean="0">
                <a:solidFill>
                  <a:schemeClr val="bg1"/>
                </a:solidFill>
              </a:rPr>
              <a:t> 通过 </a:t>
            </a:r>
            <a:r>
              <a:rPr lang="en-US" altLang="zh-CN" sz="3200" dirty="0">
                <a:solidFill>
                  <a:schemeClr val="bg1"/>
                </a:solidFill>
              </a:rPr>
              <a:t>CSS3 </a:t>
            </a:r>
            <a:r>
              <a:rPr lang="zh-CN" altLang="en-US" sz="3200" dirty="0">
                <a:solidFill>
                  <a:schemeClr val="bg1"/>
                </a:solidFill>
              </a:rPr>
              <a:t>转换</a:t>
            </a:r>
            <a:r>
              <a:rPr lang="zh-CN" altLang="en-US" sz="3200" dirty="0" smtClean="0">
                <a:solidFill>
                  <a:schemeClr val="bg1"/>
                </a:solidFill>
              </a:rPr>
              <a:t>，</a:t>
            </a: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我们</a:t>
            </a:r>
            <a:r>
              <a:rPr lang="zh-CN" altLang="en-US" sz="3200" dirty="0">
                <a:solidFill>
                  <a:schemeClr val="bg1"/>
                </a:solidFill>
              </a:rPr>
              <a:t>能够对元素进行移动、缩放、转动、拉长或拉伸。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46200" y="3632200"/>
            <a:ext cx="9550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translate()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Rotate()</a:t>
            </a:r>
            <a:endParaRPr lang="zh-CN" altLang="en-US" sz="3200" dirty="0" smtClean="0">
              <a:solidFill>
                <a:schemeClr val="bg1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Scale()</a:t>
            </a:r>
            <a:endParaRPr lang="zh-CN" altLang="en-US" sz="3200" dirty="0" smtClean="0">
              <a:solidFill>
                <a:schemeClr val="bg1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Skew()</a:t>
            </a:r>
            <a:r>
              <a:rPr lang="en-US" altLang="zh-CN" sz="3200" dirty="0">
                <a:solidFill>
                  <a:schemeClr val="bg1"/>
                </a:solidFill>
              </a:rPr>
              <a:t/>
            </a:r>
            <a:br>
              <a:rPr lang="en-US" altLang="zh-CN" sz="3200" dirty="0">
                <a:solidFill>
                  <a:schemeClr val="bg1"/>
                </a:solidFill>
              </a:rPr>
            </a:br>
            <a:endParaRPr lang="zh-CN" altLang="en-US" sz="3200" dirty="0" smtClean="0">
              <a:solidFill>
                <a:schemeClr val="bg1"/>
              </a:solidFill>
            </a:endParaRPr>
          </a:p>
          <a:p>
            <a:r>
              <a:rPr lang="en-US" altLang="zh-CN" sz="3200" u="sng" dirty="0" smtClean="0">
                <a:solidFill>
                  <a:schemeClr val="bg1"/>
                </a:solidFill>
                <a:hlinkClick r:id="rId3" tooltip="CSS3 transform-origin 属性"/>
              </a:rPr>
              <a:t>transform-origin</a:t>
            </a:r>
            <a:r>
              <a:rPr lang="zh-CN" altLang="en-US" sz="3200" u="sng" dirty="0" smtClean="0">
                <a:solidFill>
                  <a:schemeClr val="bg1"/>
                </a:solidFill>
              </a:rPr>
              <a:t> 来修改元素变换中心点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3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334165" y="667434"/>
            <a:ext cx="49455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CSS3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 动画部分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63407" y="2286000"/>
            <a:ext cx="75811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 err="1" smtClean="0">
                <a:solidFill>
                  <a:schemeClr val="bg1"/>
                </a:solidFill>
              </a:rPr>
              <a:t>Keyframes</a:t>
            </a:r>
            <a:r>
              <a:rPr lang="zh-CN" altLang="en-US" sz="3200" dirty="0">
                <a:solidFill>
                  <a:schemeClr val="bg1"/>
                </a:solidFill>
              </a:rPr>
              <a:t>关键帧</a:t>
            </a:r>
            <a:endParaRPr kumimoji="1" lang="zh-CN" altLang="en-US" sz="3200" dirty="0" smtClean="0">
              <a:solidFill>
                <a:schemeClr val="bg1"/>
              </a:solidFill>
            </a:endParaRPr>
          </a:p>
          <a:p>
            <a:endParaRPr kumimoji="1" lang="zh-CN" altLang="en-US" sz="2800" dirty="0" smtClean="0">
              <a:solidFill>
                <a:schemeClr val="bg1"/>
              </a:solidFill>
            </a:endParaRPr>
          </a:p>
          <a:p>
            <a:r>
              <a:rPr lang="zh-CN" altLang="en-US" sz="2800" b="1" dirty="0" smtClean="0">
                <a:solidFill>
                  <a:schemeClr val="bg1"/>
                </a:solidFill>
              </a:rPr>
              <a:t>语法 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: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@</a:t>
            </a:r>
            <a:r>
              <a:rPr lang="en-US" altLang="zh-CN" sz="2800" b="1" dirty="0" err="1" smtClean="0">
                <a:solidFill>
                  <a:schemeClr val="bg1"/>
                </a:solidFill>
              </a:rPr>
              <a:t>keyframes</a:t>
            </a:r>
            <a:r>
              <a:rPr lang="en-US" altLang="zh-CN" sz="2800" dirty="0">
                <a:solidFill>
                  <a:schemeClr val="bg1"/>
                </a:solidFill>
              </a:rPr>
              <a:t> </a:t>
            </a:r>
            <a:r>
              <a:rPr lang="en-US" altLang="zh-CN" sz="2800" dirty="0" smtClean="0">
                <a:solidFill>
                  <a:schemeClr val="bg1"/>
                </a:solidFill>
                <a:hlinkClick r:id="rId3"/>
              </a:rPr>
              <a:t>&lt;</a:t>
            </a:r>
            <a:r>
              <a:rPr lang="zh-CN" altLang="en-US" sz="2800" dirty="0" smtClean="0">
                <a:solidFill>
                  <a:schemeClr val="bg1"/>
                </a:solidFill>
                <a:hlinkClick r:id="rId3"/>
              </a:rPr>
              <a:t>动画名称</a:t>
            </a:r>
            <a:r>
              <a:rPr lang="en-US" altLang="zh-CN" sz="2800" dirty="0" smtClean="0">
                <a:solidFill>
                  <a:schemeClr val="bg1"/>
                </a:solidFill>
                <a:hlinkClick r:id="rId3"/>
              </a:rPr>
              <a:t>&gt;</a:t>
            </a:r>
            <a:r>
              <a:rPr lang="en-US" altLang="zh-CN" sz="2800" dirty="0">
                <a:solidFill>
                  <a:schemeClr val="bg1"/>
                </a:solidFill>
              </a:rPr>
              <a:t> '{' </a:t>
            </a:r>
            <a:r>
              <a:rPr lang="en-US" altLang="zh-CN" sz="2800" dirty="0" smtClean="0">
                <a:solidFill>
                  <a:schemeClr val="bg1"/>
                </a:solidFill>
                <a:hlinkClick r:id="rId4"/>
              </a:rPr>
              <a:t>&lt;</a:t>
            </a:r>
            <a:r>
              <a:rPr lang="zh-CN" altLang="en-US" sz="2800" dirty="0" smtClean="0">
                <a:solidFill>
                  <a:schemeClr val="bg1"/>
                </a:solidFill>
                <a:hlinkClick r:id="rId4"/>
              </a:rPr>
              <a:t>动画属性</a:t>
            </a:r>
            <a:r>
              <a:rPr lang="en-US" altLang="zh-CN" sz="2800" dirty="0" smtClean="0">
                <a:solidFill>
                  <a:schemeClr val="bg1"/>
                </a:solidFill>
                <a:hlinkClick r:id="rId4"/>
              </a:rPr>
              <a:t>&gt;</a:t>
            </a:r>
            <a:r>
              <a:rPr lang="en-US" altLang="zh-CN" sz="2800" dirty="0">
                <a:solidFill>
                  <a:schemeClr val="bg1"/>
                </a:solidFill>
              </a:rPr>
              <a:t> '}';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63407" y="4927600"/>
            <a:ext cx="417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http://</a:t>
            </a:r>
            <a:r>
              <a:rPr kumimoji="1" lang="en-US" altLang="zh-CN" dirty="0" err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www.jianshu.com</a:t>
            </a:r>
            <a:r>
              <a:rPr kumimoji="1" lang="en-US" altLang="zh-CN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/p/a431da866bc2</a:t>
            </a:r>
            <a:endParaRPr kumimoji="1" lang="zh-CN" altLang="en-US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2644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800765" y="845234"/>
            <a:ext cx="46650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Css3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动画介绍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18112" y="2438400"/>
            <a:ext cx="3379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CSS3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4400" dirty="0" smtClean="0">
                <a:solidFill>
                  <a:schemeClr val="bg1"/>
                </a:solidFill>
              </a:rPr>
              <a:t>animation</a:t>
            </a:r>
            <a:endParaRPr kumimoji="1" lang="zh-CN" altLang="en-US" sz="44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112" y="3390900"/>
            <a:ext cx="8045088" cy="312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85578" y="2006263"/>
            <a:ext cx="10802957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是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javascript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的下个版本 它对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js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进行了大量的改造</a:t>
            </a: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提高了灵活性和应用性，使得这门语言真正成为企业</a:t>
            </a: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级开发工具。</a:t>
            </a:r>
          </a:p>
          <a:p>
            <a:endParaRPr kumimoji="1" lang="zh-CN" altLang="en-US" sz="3600" dirty="0">
              <a:solidFill>
                <a:schemeClr val="bg1"/>
              </a:solidFill>
            </a:endParaRP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在移动端大厂已经广泛使用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</a:t>
            </a: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在移动端 我们通过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babel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将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编译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es5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去使用</a:t>
            </a:r>
          </a:p>
          <a:p>
            <a:r>
              <a:rPr kumimoji="1" lang="zh-CN" altLang="en-US" sz="3600" dirty="0" smtClean="0">
                <a:solidFill>
                  <a:schemeClr val="bg1"/>
                </a:solidFill>
              </a:rPr>
              <a:t>目前支持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技术  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Nodejs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，</a:t>
            </a:r>
            <a:r>
              <a:rPr kumimoji="1" lang="en-US" altLang="zh-CN" sz="3600" dirty="0" smtClean="0">
                <a:solidFill>
                  <a:schemeClr val="bg1"/>
                </a:solidFill>
              </a:rPr>
              <a:t>react-</a:t>
            </a:r>
            <a:r>
              <a:rPr kumimoji="1" lang="en-US" altLang="zh-CN" sz="3600" dirty="0" err="1" smtClean="0">
                <a:solidFill>
                  <a:schemeClr val="bg1"/>
                </a:solidFill>
              </a:rPr>
              <a:t>native,react</a:t>
            </a:r>
            <a:r>
              <a:rPr kumimoji="1" lang="zh-CN" altLang="en-US" sz="3600" dirty="0" smtClean="0">
                <a:solidFill>
                  <a:schemeClr val="bg1"/>
                </a:solidFill>
              </a:rPr>
              <a:t> 等等</a:t>
            </a:r>
            <a:endParaRPr kumimoji="1" lang="zh-CN" altLang="en-US" sz="3600" dirty="0">
              <a:solidFill>
                <a:schemeClr val="bg1"/>
              </a:solidFill>
            </a:endParaRPr>
          </a:p>
          <a:p>
            <a:endParaRPr kumimoji="1" lang="zh-CN" altLang="en-US" sz="3600" dirty="0" smtClean="0">
              <a:solidFill>
                <a:schemeClr val="bg1"/>
              </a:solidFill>
            </a:endParaRPr>
          </a:p>
          <a:p>
            <a:endParaRPr kumimoji="1"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34165" y="667434"/>
            <a:ext cx="30903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ES6</a:t>
            </a:r>
            <a:r>
              <a:rPr kumimoji="1" lang="zh-CN" altLang="en-US" sz="6000" dirty="0">
                <a:solidFill>
                  <a:schemeClr val="bg1"/>
                </a:solidFill>
              </a:rPr>
              <a:t> </a:t>
            </a:r>
            <a:r>
              <a:rPr kumimoji="1" lang="zh-CN" altLang="en-US" sz="6000" dirty="0" smtClean="0">
                <a:solidFill>
                  <a:schemeClr val="bg1"/>
                </a:solidFill>
              </a:rPr>
              <a:t>介绍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49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308765" y="1277034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项目实战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62565" y="3029634"/>
            <a:ext cx="66472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 smtClean="0">
                <a:solidFill>
                  <a:schemeClr val="bg1"/>
                </a:solidFill>
              </a:rPr>
              <a:t>TODO</a:t>
            </a:r>
            <a:r>
              <a:rPr lang="zh-CN" altLang="en-US" sz="6000" dirty="0">
                <a:solidFill>
                  <a:schemeClr val="bg1"/>
                </a:solidFill>
              </a:rPr>
              <a:t>任务管理软件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76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339067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err="1" smtClean="0">
                <a:solidFill>
                  <a:schemeClr val="bg1"/>
                </a:solidFill>
              </a:rPr>
              <a:t>Angularjs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9713" y="2334332"/>
            <a:ext cx="106340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来自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google,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他是单页应用一个完整的解决方案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,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非常适合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CRUD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类型的应用，通过抽象来简化应用开发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.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 良好的设计模式 和模块化</a:t>
            </a: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数据驱动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dom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的代表 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4400" y="4075997"/>
            <a:ext cx="233910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双向数据绑定</a:t>
            </a:r>
          </a:p>
          <a:p>
            <a:r>
              <a:rPr kumimoji="1" lang="en-US" altLang="zh-CN" sz="2800" dirty="0" smtClean="0">
                <a:solidFill>
                  <a:schemeClr val="bg1"/>
                </a:solidFill>
              </a:rPr>
              <a:t>MVC</a:t>
            </a:r>
            <a:endParaRPr kumimoji="1" lang="zh-CN" altLang="en-US" sz="2800" dirty="0" smtClean="0">
              <a:solidFill>
                <a:schemeClr val="bg1"/>
              </a:solidFill>
            </a:endParaRP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依赖注入</a:t>
            </a: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指令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156365" y="2623234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0" dirty="0" smtClean="0">
                <a:solidFill>
                  <a:schemeClr val="bg1"/>
                </a:solidFill>
              </a:rPr>
              <a:t>感谢大家</a:t>
            </a:r>
            <a:endParaRPr kumimoji="1"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70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209871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React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9713" y="2334332"/>
            <a:ext cx="10634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React</a:t>
            </a:r>
            <a:r>
              <a:rPr lang="zh-CN" altLang="en-US" sz="2800" dirty="0" smtClean="0">
                <a:solidFill>
                  <a:schemeClr val="bg1"/>
                </a:solidFill>
              </a:rPr>
              <a:t>来自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facebook</a:t>
            </a:r>
            <a:r>
              <a:rPr lang="zh-CN" altLang="en-US" sz="2800" dirty="0" smtClean="0">
                <a:solidFill>
                  <a:schemeClr val="bg1"/>
                </a:solidFill>
              </a:rPr>
              <a:t> 创造</a:t>
            </a:r>
            <a:r>
              <a:rPr lang="en-US" altLang="zh-CN" sz="2800" dirty="0" smtClean="0">
                <a:solidFill>
                  <a:schemeClr val="bg1"/>
                </a:solidFill>
              </a:rPr>
              <a:t>React </a:t>
            </a:r>
            <a:r>
              <a:rPr lang="zh-CN" altLang="en-US" sz="2800" dirty="0">
                <a:solidFill>
                  <a:schemeClr val="bg1"/>
                </a:solidFill>
              </a:rPr>
              <a:t>是为了解决一个问题</a:t>
            </a:r>
            <a:r>
              <a:rPr lang="zh-CN" altLang="en-US" sz="2800" dirty="0" smtClean="0">
                <a:solidFill>
                  <a:schemeClr val="bg1"/>
                </a:solidFill>
              </a:rPr>
              <a:t>：</a:t>
            </a:r>
            <a:r>
              <a:rPr lang="zh-CN" altLang="en-US" sz="2800" u="sng" dirty="0" smtClean="0">
                <a:solidFill>
                  <a:schemeClr val="bg1"/>
                </a:solidFill>
              </a:rPr>
              <a:t>重新</a:t>
            </a:r>
            <a:r>
              <a:rPr lang="zh-CN" altLang="en-US" sz="2800" u="sng" dirty="0">
                <a:solidFill>
                  <a:schemeClr val="bg1"/>
                </a:solidFill>
              </a:rPr>
              <a:t>思考</a:t>
            </a:r>
            <a:r>
              <a:rPr lang="en-US" altLang="zh-CN" sz="2800" u="sng" dirty="0">
                <a:solidFill>
                  <a:schemeClr val="bg1"/>
                </a:solidFill>
              </a:rPr>
              <a:t>UI</a:t>
            </a:r>
            <a:r>
              <a:rPr lang="zh-CN" altLang="en-US" sz="2800" u="sng" dirty="0">
                <a:solidFill>
                  <a:schemeClr val="bg1"/>
                </a:solidFill>
              </a:rPr>
              <a:t>开发过程</a:t>
            </a:r>
            <a:r>
              <a:rPr lang="zh-CN" altLang="en-US" sz="2800" u="sng" dirty="0" smtClean="0">
                <a:solidFill>
                  <a:schemeClr val="bg1"/>
                </a:solidFill>
              </a:rPr>
              <a:t>，</a:t>
            </a:r>
            <a:r>
              <a:rPr lang="zh-CN" altLang="en-US" sz="2800" u="sng" dirty="0" smtClean="0">
                <a:solidFill>
                  <a:schemeClr val="bg1"/>
                </a:solidFill>
              </a:rPr>
              <a:t>不仅</a:t>
            </a:r>
            <a:r>
              <a:rPr lang="zh-CN" altLang="en-US" sz="2800" u="sng" dirty="0" smtClean="0">
                <a:solidFill>
                  <a:schemeClr val="bg1"/>
                </a:solidFill>
              </a:rPr>
              <a:t>是</a:t>
            </a:r>
            <a:r>
              <a:rPr lang="zh-CN" altLang="en-US" sz="2800" u="sng" dirty="0">
                <a:solidFill>
                  <a:schemeClr val="bg1"/>
                </a:solidFill>
              </a:rPr>
              <a:t>面向浏览器，而是所有的前端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4400" y="4075997"/>
            <a:ext cx="204895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</a:rPr>
              <a:t>只是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VIEW</a:t>
            </a:r>
            <a:r>
              <a:rPr kumimoji="1" lang="zh-CN" altLang="en-US" sz="2800" dirty="0" smtClean="0">
                <a:solidFill>
                  <a:schemeClr val="bg1"/>
                </a:solidFill>
              </a:rPr>
              <a:t>层</a:t>
            </a: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虚拟</a:t>
            </a:r>
            <a:r>
              <a:rPr kumimoji="1" lang="en-US" altLang="zh-CN" sz="2800" dirty="0" err="1" smtClean="0">
                <a:solidFill>
                  <a:schemeClr val="bg1"/>
                </a:solidFill>
              </a:rPr>
              <a:t>dom</a:t>
            </a:r>
            <a:endParaRPr kumimoji="1" lang="zh-CN" altLang="en-US" sz="2800" dirty="0">
              <a:solidFill>
                <a:schemeClr val="bg1"/>
              </a:solidFill>
            </a:endParaRPr>
          </a:p>
          <a:p>
            <a:r>
              <a:rPr kumimoji="1" lang="zh-CN" altLang="en-US" sz="2800" dirty="0" smtClean="0">
                <a:solidFill>
                  <a:schemeClr val="bg1"/>
                </a:solidFill>
              </a:rPr>
              <a:t>单向数据流</a:t>
            </a:r>
            <a:endParaRPr kumimoji="1" lang="zh-CN" altLang="en-US" sz="2800" dirty="0">
              <a:solidFill>
                <a:schemeClr val="bg1"/>
              </a:solidFill>
            </a:endParaRPr>
          </a:p>
          <a:p>
            <a:endParaRPr kumimoji="1"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387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357020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职业流派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75284" y="2566737"/>
            <a:ext cx="26187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1.PC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web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流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51220" y="3344777"/>
            <a:ext cx="4524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>
                <a:solidFill>
                  <a:schemeClr val="bg1"/>
                </a:solidFill>
              </a:rPr>
              <a:t>2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移动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web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流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(html5)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51220" y="4154901"/>
            <a:ext cx="2530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>
                <a:solidFill>
                  <a:schemeClr val="bg1"/>
                </a:solidFill>
              </a:rPr>
              <a:t>3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r>
              <a:rPr lang="en-US" altLang="zh-CN" sz="4000" dirty="0" smtClean="0">
                <a:solidFill>
                  <a:schemeClr val="bg1"/>
                </a:solidFill>
              </a:rPr>
              <a:t>Bridge</a:t>
            </a:r>
            <a:r>
              <a:rPr lang="zh-CN" altLang="en-US" sz="4000" dirty="0" smtClean="0">
                <a:solidFill>
                  <a:schemeClr val="bg1"/>
                </a:solidFill>
              </a:rPr>
              <a:t>流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775284" y="4862787"/>
            <a:ext cx="22573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</a:rPr>
              <a:t>4.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node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流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3724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PC</a:t>
            </a:r>
            <a:r>
              <a:rPr lang="zh-CN" altLang="en-US" sz="6600" dirty="0" smtClean="0">
                <a:solidFill>
                  <a:schemeClr val="bg1"/>
                </a:solidFill>
              </a:rPr>
              <a:t> </a:t>
            </a:r>
            <a:r>
              <a:rPr lang="en-US" altLang="zh-CN" sz="6600" dirty="0" smtClean="0">
                <a:solidFill>
                  <a:schemeClr val="bg1"/>
                </a:solidFill>
              </a:rPr>
              <a:t>WEB</a:t>
            </a:r>
            <a:r>
              <a:rPr lang="zh-CN" altLang="en-US" sz="6600" dirty="0" smtClean="0">
                <a:solidFill>
                  <a:schemeClr val="bg1"/>
                </a:solidFill>
              </a:rPr>
              <a:t>流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9713" y="2334332"/>
            <a:ext cx="10413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产品形态：交互复杂网站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,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企业办公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,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管理系统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9713" y="3398889"/>
            <a:ext cx="35314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协作开发 </a:t>
            </a: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浏览器兼容性  </a:t>
            </a:r>
          </a:p>
          <a:p>
            <a:r>
              <a:rPr kumimoji="1" lang="en-US" altLang="zh-CN" sz="4000" dirty="0" smtClean="0">
                <a:solidFill>
                  <a:schemeClr val="bg1"/>
                </a:solidFill>
              </a:rPr>
              <a:t>SEO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优化 </a:t>
            </a:r>
          </a:p>
          <a:p>
            <a:endParaRPr kumimoji="1"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19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41869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</a:rPr>
              <a:t>移动</a:t>
            </a:r>
            <a:r>
              <a:rPr lang="en-US" altLang="zh-CN" sz="6600" dirty="0" smtClean="0">
                <a:solidFill>
                  <a:schemeClr val="bg1"/>
                </a:solidFill>
              </a:rPr>
              <a:t>web</a:t>
            </a:r>
            <a:r>
              <a:rPr lang="zh-CN" altLang="en-US" sz="6600" dirty="0" smtClean="0">
                <a:solidFill>
                  <a:schemeClr val="bg1"/>
                </a:solidFill>
              </a:rPr>
              <a:t>流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9713" y="2334332"/>
            <a:ext cx="10854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产品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:</a:t>
            </a:r>
            <a:r>
              <a:rPr kumimoji="1" lang="zh-CN" altLang="en-US" sz="4000" dirty="0">
                <a:solidFill>
                  <a:schemeClr val="bg1"/>
                </a:solidFill>
              </a:rPr>
              <a:t> 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APP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浏览器化，微信相关产品，混合应用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9713" y="3398889"/>
            <a:ext cx="100605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性能</a:t>
            </a: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速度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访问速度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)</a:t>
            </a:r>
            <a:endParaRPr kumimoji="1" lang="zh-CN" altLang="en-US" sz="4000" dirty="0" smtClean="0">
              <a:solidFill>
                <a:schemeClr val="bg1"/>
              </a:solidFill>
            </a:endParaRP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特效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(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动画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)</a:t>
            </a:r>
            <a:endParaRPr kumimoji="1" lang="zh-CN" altLang="en-US" sz="4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83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938543" y="869666"/>
            <a:ext cx="323800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Bridge</a:t>
            </a:r>
            <a:r>
              <a:rPr lang="zh-CN" altLang="en-US" sz="6600" dirty="0" smtClean="0">
                <a:solidFill>
                  <a:schemeClr val="bg1"/>
                </a:solidFill>
              </a:rPr>
              <a:t>流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19713" y="2334332"/>
            <a:ext cx="49696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产品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: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媲美原生的</a:t>
            </a:r>
            <a:r>
              <a:rPr kumimoji="1" lang="en-US" altLang="zh-CN" sz="4000" dirty="0" smtClean="0">
                <a:solidFill>
                  <a:schemeClr val="bg1"/>
                </a:solidFill>
              </a:rPr>
              <a:t>APP</a:t>
            </a:r>
            <a:r>
              <a:rPr kumimoji="1" lang="zh-CN" altLang="en-US" sz="4000" dirty="0" smtClean="0">
                <a:solidFill>
                  <a:schemeClr val="bg1"/>
                </a:solidFill>
              </a:rPr>
              <a:t> 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19713" y="3398889"/>
            <a:ext cx="100605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</a:rPr>
              <a:t>多平台代码复用</a:t>
            </a:r>
          </a:p>
          <a:p>
            <a:r>
              <a:rPr kumimoji="1" lang="zh-CN" altLang="en-US" sz="4000" dirty="0" smtClean="0">
                <a:solidFill>
                  <a:schemeClr val="bg1"/>
                </a:solidFill>
              </a:rPr>
              <a:t>热更新能力</a:t>
            </a:r>
          </a:p>
          <a:p>
            <a:endParaRPr kumimoji="1" lang="zh-CN" altLang="en-US" sz="4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99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952</Words>
  <Application>Microsoft Macintosh PowerPoint</Application>
  <PresentationFormat>宽屏</PresentationFormat>
  <Paragraphs>183</Paragraphs>
  <Slides>40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5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90</cp:revision>
  <dcterms:created xsi:type="dcterms:W3CDTF">2016-02-28T03:22:00Z</dcterms:created>
  <dcterms:modified xsi:type="dcterms:W3CDTF">2016-03-05T16:14:51Z</dcterms:modified>
</cp:coreProperties>
</file>

<file path=docProps/thumbnail.jpeg>
</file>